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7" r:id="rId3"/>
    <p:sldId id="298" r:id="rId4"/>
    <p:sldId id="260" r:id="rId5"/>
    <p:sldId id="261" r:id="rId6"/>
    <p:sldId id="285" r:id="rId7"/>
    <p:sldId id="266" r:id="rId8"/>
    <p:sldId id="267" r:id="rId9"/>
    <p:sldId id="299" r:id="rId10"/>
    <p:sldId id="300" r:id="rId11"/>
    <p:sldId id="301" r:id="rId12"/>
    <p:sldId id="314" r:id="rId13"/>
    <p:sldId id="302" r:id="rId14"/>
    <p:sldId id="303" r:id="rId15"/>
    <p:sldId id="304" r:id="rId16"/>
    <p:sldId id="315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296" r:id="rId26"/>
    <p:sldId id="278" r:id="rId27"/>
    <p:sldId id="284" r:id="rId28"/>
    <p:sldId id="286" r:id="rId29"/>
    <p:sldId id="31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B300D-E375-49AE-8C61-47F280CD5F33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7BAD-E2EB-47E3-8540-BD133C6610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71525-A8A4-44E2-A0A3-30E24333B985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4EDA2-22EB-4546-8085-1F24A20E52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36C2-497D-4D7A-A3DF-8692A06E2663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3B7-792A-4F97-AAF4-C6E0A7B4F358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3048-E78F-43B9-A6DD-E2C3EC210764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A7D8-F04D-49A8-A6EE-56D15A262BB3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E1F8E-2DA7-48A0-B3D5-A341ED3ED7C2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9331-625E-4667-8D34-0AD7CEBDF99F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8107-80EB-445F-8455-4DCABD8AA681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7041-7590-4AB7-A88A-FBB926B509C4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5600-3B9F-4A25-A20F-8CFC42E812F5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72D3-B91C-4EDB-A0C5-5D3B58611C23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10D5-42BD-4A97-8097-4CBEE51B4BA0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0239-C42D-46D7-B0D8-4FC64B4602E5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794519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ROV CH 14 </a:t>
            </a:r>
            <a:br>
              <a:rPr lang="en-US" sz="2800" dirty="0" smtClean="0"/>
            </a:br>
            <a:r>
              <a:rPr lang="en-US" sz="2800" dirty="0" smtClean="0"/>
              <a:t>INCENTIVE OPTIONS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30294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LBS May 2012, PFN </a:t>
            </a:r>
            <a:r>
              <a:rPr lang="en-US" dirty="0" err="1" smtClean="0"/>
              <a:t>Aveiro</a:t>
            </a:r>
            <a:r>
              <a:rPr lang="en-US" dirty="0" smtClean="0"/>
              <a:t> July 2012, </a:t>
            </a:r>
          </a:p>
          <a:p>
            <a:pPr algn="ctr"/>
            <a:r>
              <a:rPr lang="en-US" dirty="0" smtClean="0"/>
              <a:t>Real Options Conference Tokyo 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en-US" dirty="0" smtClean="0"/>
              <a:t>Dean </a:t>
            </a:r>
            <a:r>
              <a:rPr lang="en-US" dirty="0" err="1" smtClean="0"/>
              <a:t>Paxson</a:t>
            </a:r>
            <a:endParaRPr lang="en-US" dirty="0" smtClean="0"/>
          </a:p>
          <a:p>
            <a:r>
              <a:rPr lang="en-US" dirty="0" smtClean="0"/>
              <a:t>MBS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TWO </a:t>
            </a:r>
            <a:br>
              <a:rPr lang="en-US" dirty="0" smtClean="0"/>
            </a:br>
            <a:r>
              <a:rPr lang="en-US" dirty="0" smtClean="0"/>
              <a:t>Permanent Proportional Subsidy  </a:t>
            </a:r>
            <a:r>
              <a:rPr lang="en-US" dirty="0" smtClean="0">
                <a:latin typeface="Symbol" pitchFamily="18" charset="2"/>
              </a:rPr>
              <a:t>t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425700" y="2232025"/>
          <a:ext cx="3860800" cy="1528763"/>
        </p:xfrm>
        <a:graphic>
          <a:graphicData uri="http://schemas.openxmlformats.org/presentationml/2006/ole">
            <p:oleObj spid="_x0000_s27650" name="Equation" r:id="rId3" imgW="1346040" imgH="457200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195513" y="3660775"/>
          <a:ext cx="4610100" cy="1839913"/>
        </p:xfrm>
        <a:graphic>
          <a:graphicData uri="http://schemas.openxmlformats.org/presentationml/2006/ole">
            <p:oleObj spid="_x0000_s27651" name="Equation" r:id="rId4" imgW="1028520" imgH="469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smtClean="0"/>
              <a:t>THREE 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Retractable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Proportional Subsidy  </a:t>
            </a:r>
            <a:r>
              <a:rPr lang="en-US" dirty="0" smtClean="0">
                <a:latin typeface="Symbol" pitchFamily="18" charset="2"/>
              </a:rPr>
              <a:t>t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259632" y="3140968"/>
          <a:ext cx="7344816" cy="1296144"/>
        </p:xfrm>
        <a:graphic>
          <a:graphicData uri="http://schemas.openxmlformats.org/presentationml/2006/ole">
            <p:oleObj spid="_x0000_s28678" name="Equation" r:id="rId3" imgW="2547708" imgH="437683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331640" y="1556792"/>
          <a:ext cx="6264696" cy="1606723"/>
        </p:xfrm>
        <a:graphic>
          <a:graphicData uri="http://schemas.openxmlformats.org/presentationml/2006/ole">
            <p:oleObj spid="_x0000_s28679" name="Equation" r:id="rId4" imgW="2641760" imgH="764324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187624" y="4437112"/>
          <a:ext cx="6768752" cy="1440160"/>
        </p:xfrm>
        <a:graphic>
          <a:graphicData uri="http://schemas.openxmlformats.org/presentationml/2006/ole">
            <p:oleObj spid="_x0000_s28680" name="Equation" r:id="rId5" imgW="2339062" imgH="478063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smtClean="0"/>
              <a:t>THREE 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Possible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Proportional </a:t>
            </a:r>
            <a:r>
              <a:rPr lang="en-US" dirty="0" smtClean="0"/>
              <a:t>Subsidy  </a:t>
            </a:r>
            <a:r>
              <a:rPr lang="en-US" dirty="0" smtClean="0">
                <a:latin typeface="Symbol" pitchFamily="18" charset="2"/>
              </a:rPr>
              <a:t>t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974850" y="3141663"/>
          <a:ext cx="5117430" cy="1150937"/>
        </p:xfrm>
        <a:graphic>
          <a:graphicData uri="http://schemas.openxmlformats.org/presentationml/2006/ole">
            <p:oleObj spid="_x0000_s36869" name="Equation" r:id="rId3" imgW="2387520" imgH="431640" progId="Equation.DSMT4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627784" y="4437112"/>
          <a:ext cx="4032447" cy="1152128"/>
        </p:xfrm>
        <a:graphic>
          <a:graphicData uri="http://schemas.openxmlformats.org/presentationml/2006/ole">
            <p:oleObj spid="_x0000_s36871" name="Equation" r:id="rId4" imgW="1185927" imgH="461839" progId="Equation.DSMT4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1835696" y="1556793"/>
          <a:ext cx="5040559" cy="1584176"/>
        </p:xfrm>
        <a:graphic>
          <a:graphicData uri="http://schemas.openxmlformats.org/presentationml/2006/ole">
            <p:oleObj spid="_x0000_s36872" name="Equation" r:id="rId5" imgW="2618697" imgH="891591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Easy Solution in Excel</a:t>
            </a:r>
            <a:br>
              <a:rPr lang="en-US" dirty="0" smtClean="0"/>
            </a:br>
            <a:r>
              <a:rPr lang="en-US" dirty="0" smtClean="0"/>
              <a:t>Model 1 No Subsidy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392" y="2010439"/>
            <a:ext cx="5563216" cy="370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Easy Solution in Excel</a:t>
            </a:r>
            <a:br>
              <a:rPr lang="en-US" dirty="0" smtClean="0"/>
            </a:br>
            <a:r>
              <a:rPr lang="en-US" dirty="0" smtClean="0"/>
              <a:t>Model 2 with 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7174" y="2010439"/>
            <a:ext cx="5389651" cy="370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Easy Solution in Excel</a:t>
            </a:r>
            <a:br>
              <a:rPr lang="en-US" dirty="0" smtClean="0"/>
            </a:br>
            <a:r>
              <a:rPr lang="en-US" dirty="0" smtClean="0"/>
              <a:t>Model </a:t>
            </a:r>
            <a:r>
              <a:rPr lang="en-US" dirty="0" smtClean="0"/>
              <a:t>3A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0477" y="1600200"/>
            <a:ext cx="57830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Easy Solution in Excel</a:t>
            </a:r>
            <a:br>
              <a:rPr lang="en-US" dirty="0" smtClean="0"/>
            </a:br>
            <a:r>
              <a:rPr lang="en-US" dirty="0" smtClean="0"/>
              <a:t>Model </a:t>
            </a:r>
            <a:r>
              <a:rPr lang="en-US" dirty="0" smtClean="0"/>
              <a:t>3B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277" y="1723288"/>
            <a:ext cx="5849446" cy="444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II </a:t>
            </a:r>
            <a:r>
              <a:rPr lang="en-US" dirty="0" smtClean="0"/>
              <a:t>   Exogenous Subsidies  Effect on Threshold and ROV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67744" y="22048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Stochastic P and 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584" y="22048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5: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7744" y="31409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Stochastic P and Q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584" y="3140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6: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7744" y="12687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Stochastic P, Q and 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7584" y="1268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4:</a:t>
            </a:r>
          </a:p>
        </p:txBody>
      </p:sp>
      <p:graphicFrame>
        <p:nvGraphicFramePr>
          <p:cNvPr id="7175" name="Object 3"/>
          <p:cNvGraphicFramePr>
            <a:graphicFrameLocks noChangeAspect="1"/>
          </p:cNvGraphicFramePr>
          <p:nvPr/>
        </p:nvGraphicFramePr>
        <p:xfrm>
          <a:off x="827584" y="3206750"/>
          <a:ext cx="174625" cy="222250"/>
        </p:xfrm>
        <a:graphic>
          <a:graphicData uri="http://schemas.openxmlformats.org/presentationml/2006/ole">
            <p:oleObj spid="_x0000_s32770" name="Equation" r:id="rId3" imgW="139680" imgH="177480" progId="Equation.DSMT4">
              <p:embed/>
            </p:oleObj>
          </a:graphicData>
        </a:graphic>
      </p:graphicFrame>
      <p:graphicFrame>
        <p:nvGraphicFramePr>
          <p:cNvPr id="7176" name="Object 3"/>
          <p:cNvGraphicFramePr>
            <a:graphicFrameLocks noChangeAspect="1"/>
          </p:cNvGraphicFramePr>
          <p:nvPr/>
        </p:nvGraphicFramePr>
        <p:xfrm>
          <a:off x="7740352" y="3206750"/>
          <a:ext cx="174625" cy="222250"/>
        </p:xfrm>
        <a:graphic>
          <a:graphicData uri="http://schemas.openxmlformats.org/presentationml/2006/ole">
            <p:oleObj spid="_x0000_s32771" name="Equation" r:id="rId4" imgW="139680" imgH="17748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0954910">
            <a:off x="2420144" y="3813975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763688" y="4149080"/>
          <a:ext cx="5904656" cy="894135"/>
        </p:xfrm>
        <a:graphic>
          <a:graphicData uri="http://schemas.openxmlformats.org/presentationml/2006/ole">
            <p:oleObj spid="_x0000_s32774" name="Equation" r:id="rId5" imgW="1535832" imgH="246603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8460432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916766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TYPES OF INCENTIVE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3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 Proportional Subsidies (Feed-in-tariffs)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300" dirty="0" smtClean="0">
                <a:solidFill>
                  <a:srgbClr val="FF0000"/>
                </a:solidFill>
              </a:rPr>
              <a:t>II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Allocated (</a:t>
            </a:r>
            <a:r>
              <a:rPr lang="en-US" dirty="0" err="1" smtClean="0"/>
              <a:t>Tradeable</a:t>
            </a:r>
            <a:r>
              <a:rPr lang="en-US" dirty="0" smtClean="0"/>
              <a:t>) Certificates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300" dirty="0" smtClean="0">
                <a:solidFill>
                  <a:srgbClr val="FF0000"/>
                </a:solidFill>
              </a:rPr>
              <a:t>III </a:t>
            </a:r>
            <a:r>
              <a:rPr lang="en-US" dirty="0" smtClean="0"/>
              <a:t>Revenue (or P or Q) Floors (and sometimes Ceilings)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Other tax, loan and investment cost supports may be incentive options.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7560839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741682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 Real Collar Options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8840"/>
            <a:ext cx="82296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in some PPP Arrangements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 may offer minimum revenue guarantees where there is Q uncertainty</a:t>
            </a:r>
          </a:p>
          <a:p>
            <a:r>
              <a:rPr lang="en-US" dirty="0" smtClean="0"/>
              <a:t>Is it not fair if then GOV requires concession holder to pay GOV all revenues over a ceiling?</a:t>
            </a:r>
          </a:p>
          <a:p>
            <a:endParaRPr lang="en-US" dirty="0" smtClean="0"/>
          </a:p>
          <a:p>
            <a:r>
              <a:rPr lang="en-US" dirty="0" smtClean="0"/>
              <a:t>Private investor then holds a perpetual American put at K2 and has written a perpetual American call at K1, where K2&lt;K1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Perpetual American Collar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25188"/>
            <a:ext cx="8229600" cy="367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508954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But an increase in the probability of introduction makes the investment become more attractive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407707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In the absence of a subsidy, Adkins &amp; </a:t>
            </a:r>
            <a:r>
              <a:rPr lang="en-US" sz="1600" dirty="0" err="1" smtClean="0">
                <a:latin typeface="Calibri" pitchFamily="34" charset="0"/>
              </a:rPr>
              <a:t>Paxson</a:t>
            </a:r>
            <a:r>
              <a:rPr lang="en-US" sz="1600" dirty="0" smtClean="0">
                <a:latin typeface="Calibri" pitchFamily="34" charset="0"/>
              </a:rPr>
              <a:t> (2014) show that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a small chance of its introduction defers investment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223070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Trade-off between investing early at a lower revenue </a:t>
            </a:r>
          </a:p>
          <a:p>
            <a:r>
              <a:rPr lang="en-US" sz="1600" dirty="0" smtClean="0">
                <a:latin typeface="Calibri" pitchFamily="34" charset="0"/>
              </a:rPr>
              <a:t>and the probability of revocation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299695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So, if the threat is too high, investors become disenchanted and disinclined to commit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121823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Government subsidy induces investment,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but a small threat of revocation provides additional inducement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19675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Not all subsidies hasten investment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700808"/>
            <a:ext cx="748883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It depends on the way how incentives are structured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Further extensions:  possibility of growing/shrinking subsidies on Q</a:t>
            </a:r>
          </a:p>
          <a:p>
            <a:r>
              <a:rPr lang="en-US" sz="1600" dirty="0" smtClean="0">
                <a:latin typeface="Calibri" pitchFamily="34" charset="0"/>
              </a:rPr>
              <a:t>		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stochastic renewable energy certificates (Adkins &amp; </a:t>
            </a:r>
            <a:r>
              <a:rPr lang="en-US" sz="1600" dirty="0" err="1" smtClean="0">
                <a:latin typeface="Calibri" pitchFamily="34" charset="0"/>
              </a:rPr>
              <a:t>Paxson</a:t>
            </a:r>
            <a:r>
              <a:rPr lang="en-US" sz="1600" dirty="0" smtClean="0">
                <a:latin typeface="Calibri" pitchFamily="34" charset="0"/>
              </a:rPr>
              <a:t>, 2016)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credits for CO2 reduction/ETS allowances, both stochastic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stochastic investment costs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investment tax credits, also less transparent than subsidies</a:t>
            </a:r>
          </a:p>
          <a:p>
            <a:r>
              <a:rPr lang="en-US" sz="1600" dirty="0" smtClean="0">
                <a:latin typeface="Calibri" pitchFamily="34" charset="0"/>
              </a:rPr>
              <a:t>	</a:t>
            </a:r>
          </a:p>
          <a:p>
            <a:r>
              <a:rPr lang="en-US" sz="1600" dirty="0" smtClean="0">
                <a:latin typeface="Calibri" pitchFamily="34" charset="0"/>
              </a:rPr>
              <a:t>                                     different probabilities for subsidy introduction and withdrawal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Note: innovative real options model can be utilized/adapted to many other types of arrangements, where there are several factors leading to higher dimensions.</a:t>
            </a:r>
          </a:p>
          <a:p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1700808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Wise Green Governments should make reasoned choices on: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r>
              <a:rPr lang="en-US" sz="1600" dirty="0" smtClean="0">
                <a:latin typeface="Calibri" pitchFamily="34" charset="0"/>
              </a:rPr>
              <a:t>The level and type of subsidy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r>
              <a:rPr lang="en-US" sz="1600" dirty="0" smtClean="0">
                <a:latin typeface="Calibri" pitchFamily="34" charset="0"/>
              </a:rPr>
              <a:t>Signaling their long-term intent</a:t>
            </a:r>
          </a:p>
          <a:p>
            <a:pPr marL="800100" lvl="1" indent="-342900"/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r>
              <a:rPr lang="en-US" sz="1600" dirty="0" smtClean="0">
                <a:latin typeface="Calibri" pitchFamily="34" charset="0"/>
              </a:rPr>
              <a:t>Wise Governments i?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for Retractable Subsidies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Watch if someone notices that direct subsidies impact on the government deficit, and/or indirect subsidies amount to expensive electricity for customers, leading to loss of international competitiveness when currencies are fixed.         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EXERCISE FOUR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7992888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Adkins &amp; </a:t>
            </a:r>
            <a:r>
              <a:rPr lang="en-US" dirty="0" err="1" smtClean="0"/>
              <a:t>Paxson</a:t>
            </a:r>
            <a:r>
              <a:rPr lang="en-US" dirty="0" smtClean="0"/>
              <a:t> on </a:t>
            </a:r>
            <a:br>
              <a:rPr lang="en-US" dirty="0" smtClean="0"/>
            </a:br>
            <a:r>
              <a:rPr lang="en-US" dirty="0" smtClean="0"/>
              <a:t>INCENTIVE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700" dirty="0" smtClean="0">
                <a:solidFill>
                  <a:srgbClr val="FF0000"/>
                </a:solidFill>
              </a:rPr>
              <a:t>I  </a:t>
            </a:r>
            <a:r>
              <a:rPr lang="en-US" dirty="0" smtClean="0"/>
              <a:t>“Subsidies for Renewable Energy Facilities under Uncertainty” </a:t>
            </a:r>
            <a:r>
              <a:rPr lang="en-US" i="1" dirty="0" smtClean="0"/>
              <a:t>Manchester School</a:t>
            </a:r>
            <a:r>
              <a:rPr lang="en-US" dirty="0" smtClean="0"/>
              <a:t>, 2015.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700" dirty="0" smtClean="0">
                <a:solidFill>
                  <a:srgbClr val="FF0000"/>
                </a:solidFill>
              </a:rPr>
              <a:t>II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“Analytical Investment Criteria for Subsidized Energy Facilities” </a:t>
            </a:r>
            <a:r>
              <a:rPr lang="en-US" i="1" dirty="0" smtClean="0"/>
              <a:t>ROC Oslo</a:t>
            </a:r>
            <a:r>
              <a:rPr lang="en-US" dirty="0" smtClean="0"/>
              <a:t> 2016.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6400" dirty="0" smtClean="0">
                <a:solidFill>
                  <a:srgbClr val="FF0000"/>
                </a:solidFill>
              </a:rPr>
              <a:t>III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“Real Collar Options” </a:t>
            </a:r>
            <a:r>
              <a:rPr lang="en-US" i="1" dirty="0" smtClean="0"/>
              <a:t>ROC Oslo</a:t>
            </a:r>
            <a:r>
              <a:rPr lang="en-US" dirty="0" smtClean="0"/>
              <a:t> 2016.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Changes in tax rate and depreciation allowances considered in several replacement and renewal papers in JFQA, EJOR and EJF.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 of Certain Types of Subsidies  on the Decision to Build Generating Facilities for Renewable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50794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But is this always true?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197878"/>
            <a:ext cx="66247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Wavering government policy</a:t>
            </a:r>
          </a:p>
          <a:p>
            <a:endParaRPr lang="en-US" dirty="0">
              <a:latin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  Undecided whether or not to continue with current policy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Revoke a subsidy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Introduce a subsidy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Additional uncertainty (increase in volatility)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Delay in investment commitment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268760"/>
            <a:ext cx="66247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Unwavering government policy</a:t>
            </a:r>
          </a:p>
          <a:p>
            <a:endParaRPr lang="en-US" dirty="0">
              <a:latin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  Resolute in providing a subsidy scheme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Improvements in operating cash flow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Hasten the investment commitment</a:t>
            </a:r>
          </a:p>
          <a:p>
            <a:pPr lvl="1"/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 of Subsidies on the RO Decision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1228" y="1842740"/>
            <a:ext cx="662473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Uncertainty can produce counter-intuitive results</a:t>
            </a:r>
          </a:p>
          <a:p>
            <a:endParaRPr lang="en-US" sz="16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An imposition of a temporary subsidy may hasten the investment commitment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Policy uncertainty may hasten the investment commitment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Government Subsidies in Real Option Models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Tourinho (1979) required a (government imposed) holding cost for the original solution to a real option investment.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Brennan and Schwartz (1985) allowed for a tax on production (and for expropriation risk) in start-up, suspension (&amp; reversion) and abandonment decisions for natural resources.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Boomsma, Meade and Fleten (2012) compare the effect of certain types of feed-in-tariffs and renewable energy certificate trading  on investment  thresholds, in some cases with analytical solutions.</a:t>
            </a:r>
          </a:p>
          <a:p>
            <a:endParaRPr lang="en-US" sz="1600" dirty="0" smtClean="0"/>
          </a:p>
          <a:p>
            <a:r>
              <a:rPr lang="en-US" sz="1600" dirty="0" smtClean="0"/>
              <a:t>Abadie and Chamorro (2013) provide numerical solutions for the valuation of wind energy projects, when there are feed-in-tariffs, renewable energy certificates , and premiums to the electricity price, even for transitory subsidies.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smtClean="0"/>
              <a:t>  Proportion Subsidies Models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4293096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Stochastic gBm</a:t>
            </a:r>
          </a:p>
          <a:p>
            <a:r>
              <a:rPr lang="en-US" dirty="0" smtClean="0">
                <a:latin typeface="Calibri" pitchFamily="34" charset="0"/>
              </a:rPr>
              <a:t>Stochastic gBm</a:t>
            </a:r>
          </a:p>
          <a:p>
            <a:r>
              <a:rPr lang="en-US" dirty="0" smtClean="0">
                <a:latin typeface="Calibri" pitchFamily="34" charset="0"/>
              </a:rPr>
              <a:t>Constant, but at risk of revocation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 </a:t>
            </a:r>
          </a:p>
          <a:p>
            <a:r>
              <a:rPr lang="en-US" dirty="0" smtClean="0">
                <a:latin typeface="Calibri"/>
              </a:rPr>
              <a:t>Fixed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7584" y="126876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 RO analysis of a Wind Farm in Madeira Island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7584" y="1772816"/>
            <a:ext cx="66247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Weather uncertainties makes this opportunity unattractive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  Need to incentivize through subsidies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56490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Installment of capacity (3MWh) is instantaneous and capacity utilization is 30%</a:t>
            </a:r>
          </a:p>
          <a:p>
            <a:r>
              <a:rPr lang="en-US" dirty="0" smtClean="0">
                <a:latin typeface="Calibri" pitchFamily="34" charset="0"/>
              </a:rPr>
              <a:t>Annual production is expected to be 7.8 thousand MWh</a:t>
            </a:r>
          </a:p>
          <a:p>
            <a:r>
              <a:rPr lang="en-US" dirty="0" smtClean="0">
                <a:latin typeface="Calibri" pitchFamily="34" charset="0"/>
              </a:rPr>
              <a:t>Initial selling price is </a:t>
            </a:r>
            <a:r>
              <a:rPr lang="en-US" dirty="0" smtClean="0">
                <a:latin typeface="Calibri"/>
              </a:rPr>
              <a:t>€53/MWh</a:t>
            </a:r>
          </a:p>
          <a:p>
            <a:r>
              <a:rPr lang="en-US" dirty="0" smtClean="0">
                <a:latin typeface="Calibri"/>
              </a:rPr>
              <a:t>Fixed investment cost of €4867 thousand </a:t>
            </a:r>
          </a:p>
          <a:p>
            <a:r>
              <a:rPr lang="en-US" dirty="0" smtClean="0">
                <a:latin typeface="Calibri"/>
              </a:rPr>
              <a:t>Constant subsidy of €13.65/</a:t>
            </a:r>
            <a:r>
              <a:rPr lang="en-US" dirty="0" err="1" smtClean="0">
                <a:latin typeface="Calibri"/>
              </a:rPr>
              <a:t>MWh</a:t>
            </a:r>
            <a:r>
              <a:rPr lang="en-US" dirty="0" smtClean="0">
                <a:latin typeface="Calibri"/>
              </a:rPr>
              <a:t>, or 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dirty="0" smtClean="0">
                <a:latin typeface="Calibri"/>
              </a:rPr>
              <a:t>=.2R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293096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Price</a:t>
            </a:r>
          </a:p>
          <a:p>
            <a:r>
              <a:rPr lang="en-US" dirty="0" smtClean="0">
                <a:latin typeface="Calibri" pitchFamily="34" charset="0"/>
              </a:rPr>
              <a:t>Output</a:t>
            </a:r>
          </a:p>
          <a:p>
            <a:r>
              <a:rPr lang="en-US" dirty="0" smtClean="0">
                <a:latin typeface="Calibri" pitchFamily="34" charset="0"/>
              </a:rPr>
              <a:t>Subsidy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Revenue</a:t>
            </a:r>
          </a:p>
          <a:p>
            <a:r>
              <a:rPr lang="en-US" dirty="0" smtClean="0">
                <a:latin typeface="Calibri"/>
              </a:rPr>
              <a:t>Investment cost</a:t>
            </a:r>
            <a:endParaRPr lang="en-US" dirty="0" smtClean="0">
              <a:latin typeface="Calibri" pitchFamily="34" charset="0"/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3043237" y="4629150"/>
          <a:ext cx="190500" cy="254000"/>
        </p:xfrm>
        <a:graphic>
          <a:graphicData uri="http://schemas.openxmlformats.org/presentationml/2006/ole">
            <p:oleObj spid="_x0000_s6146" name="Equation" r:id="rId3" imgW="152280" imgH="20304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781300" y="5133598"/>
          <a:ext cx="714375" cy="254000"/>
        </p:xfrm>
        <a:graphic>
          <a:graphicData uri="http://schemas.openxmlformats.org/presentationml/2006/ole">
            <p:oleObj spid="_x0000_s6147" name="Equation" r:id="rId4" imgW="571320" imgH="203040" progId="Equation.DSMT4">
              <p:embed/>
            </p:oleObj>
          </a:graphicData>
        </a:graphic>
      </p:graphicFrame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3035300" y="5435680"/>
          <a:ext cx="206375" cy="206375"/>
        </p:xfrm>
        <a:graphic>
          <a:graphicData uri="http://schemas.openxmlformats.org/presentationml/2006/ole">
            <p:oleObj spid="_x0000_s6148" name="Equation" r:id="rId5" imgW="164880" imgH="164880" progId="Equation.DSMT4">
              <p:embed/>
            </p:oleObj>
          </a:graphicData>
        </a:graphic>
      </p:graphicFrame>
      <p:graphicFrame>
        <p:nvGraphicFramePr>
          <p:cNvPr id="6149" name="Object 3"/>
          <p:cNvGraphicFramePr>
            <a:graphicFrameLocks noChangeAspect="1"/>
          </p:cNvGraphicFramePr>
          <p:nvPr/>
        </p:nvGraphicFramePr>
        <p:xfrm>
          <a:off x="3059112" y="4900236"/>
          <a:ext cx="158750" cy="174625"/>
        </p:xfrm>
        <a:graphic>
          <a:graphicData uri="http://schemas.openxmlformats.org/presentationml/2006/ole">
            <p:oleObj spid="_x0000_s6149" name="Equation" r:id="rId6" imgW="126720" imgH="139680" progId="Equation.DSMT4">
              <p:embed/>
            </p:oleObj>
          </a:graphicData>
        </a:graphic>
      </p:graphicFrame>
      <p:graphicFrame>
        <p:nvGraphicFramePr>
          <p:cNvPr id="6150" name="Object 3"/>
          <p:cNvGraphicFramePr>
            <a:graphicFrameLocks noChangeAspect="1"/>
          </p:cNvGraphicFramePr>
          <p:nvPr/>
        </p:nvGraphicFramePr>
        <p:xfrm>
          <a:off x="3043237" y="4355912"/>
          <a:ext cx="190500" cy="206375"/>
        </p:xfrm>
        <a:graphic>
          <a:graphicData uri="http://schemas.openxmlformats.org/presentationml/2006/ole">
            <p:oleObj spid="_x0000_s6150" name="Equation" r:id="rId7" imgW="152280" imgH="16488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Alternatives and Policy Change Risk;  Impact on Threshold that justifies immediate investment, and real option value of the investment opportunity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67744" y="22048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Subsidy per Unit 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584" y="22048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II: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7744" y="3140968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A Subsidy</a:t>
            </a:r>
            <a:r>
              <a:rPr lang="en-US" dirty="0" smtClean="0">
                <a:latin typeface="Calibri" pitchFamily="34" charset="0"/>
              </a:rPr>
              <a:t>, but with the risk of retraction, </a:t>
            </a:r>
            <a:r>
              <a:rPr lang="en-US" dirty="0" smtClean="0">
                <a:latin typeface="Calibri" pitchFamily="34" charset="0"/>
              </a:rPr>
              <a:t>with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>
                <a:latin typeface="Calibri" pitchFamily="34" charset="0"/>
              </a:rPr>
              <a:t> probability, B  Possible permanent subsidy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>
                <a:latin typeface="Calibri" pitchFamily="34" charset="0"/>
              </a:rPr>
              <a:t> probability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314096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</a:t>
            </a:r>
            <a:r>
              <a:rPr lang="en-US" dirty="0" smtClean="0">
                <a:latin typeface="Calibri" pitchFamily="34" charset="0"/>
              </a:rPr>
              <a:t>III A,B: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7744" y="12687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No subsidy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7584" y="1268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I:</a:t>
            </a:r>
          </a:p>
        </p:txBody>
      </p:sp>
      <p:graphicFrame>
        <p:nvGraphicFramePr>
          <p:cNvPr id="7175" name="Object 3"/>
          <p:cNvGraphicFramePr>
            <a:graphicFrameLocks noChangeAspect="1"/>
          </p:cNvGraphicFramePr>
          <p:nvPr/>
        </p:nvGraphicFramePr>
        <p:xfrm>
          <a:off x="827584" y="3206750"/>
          <a:ext cx="174625" cy="222250"/>
        </p:xfrm>
        <a:graphic>
          <a:graphicData uri="http://schemas.openxmlformats.org/presentationml/2006/ole">
            <p:oleObj spid="_x0000_s7175" name="Equation" r:id="rId3" imgW="139680" imgH="17748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0954910">
            <a:off x="2420144" y="3813975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187624" y="4077072"/>
          <a:ext cx="6696744" cy="1008112"/>
        </p:xfrm>
        <a:graphic>
          <a:graphicData uri="http://schemas.openxmlformats.org/presentationml/2006/ole">
            <p:oleObj spid="_x0000_s7177" name="Equation" r:id="rId4" imgW="2641760" imgH="429752" progId="Equation.DSMT4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059832" y="5301208"/>
          <a:ext cx="3888432" cy="864096"/>
        </p:xfrm>
        <a:graphic>
          <a:graphicData uri="http://schemas.openxmlformats.org/presentationml/2006/ole">
            <p:oleObj spid="_x0000_s7178" name="Equation" r:id="rId5" imgW="867013" imgH="246603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One No Subsidy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483768" y="2276872"/>
          <a:ext cx="3744416" cy="1438449"/>
        </p:xfrm>
        <a:graphic>
          <a:graphicData uri="http://schemas.openxmlformats.org/presentationml/2006/ole">
            <p:oleObj spid="_x0000_s26626" name="Equation" r:id="rId3" imgW="1305565" imgH="429752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339752" y="3645024"/>
          <a:ext cx="4320480" cy="1872208"/>
        </p:xfrm>
        <a:graphic>
          <a:graphicData uri="http://schemas.openxmlformats.org/presentationml/2006/ole">
            <p:oleObj spid="_x0000_s26627" name="Equation" r:id="rId4" imgW="963588" imgH="478063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925</Words>
  <Application>Microsoft Office PowerPoint</Application>
  <PresentationFormat>On-screen Show (4:3)</PresentationFormat>
  <Paragraphs>207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Equation</vt:lpstr>
      <vt:lpstr>MathType 6.0 Equation</vt:lpstr>
      <vt:lpstr>ROV CH 14  INCENTIVE OPTIONS</vt:lpstr>
      <vt:lpstr>THREE TYPES OF INCENTIVE OPTIONS</vt:lpstr>
      <vt:lpstr>Adkins &amp; Paxson on  INCENTIVE OPTIONS</vt:lpstr>
      <vt:lpstr>Slide 4</vt:lpstr>
      <vt:lpstr>Slide 5</vt:lpstr>
      <vt:lpstr>Government Subsidies in Real Option Models</vt:lpstr>
      <vt:lpstr>Slide 7</vt:lpstr>
      <vt:lpstr>Slide 8</vt:lpstr>
      <vt:lpstr>Model One No Subsidy</vt:lpstr>
      <vt:lpstr>Model TWO  Permanent Proportional Subsidy  t</vt:lpstr>
      <vt:lpstr>Model THREE A Retractable l Proportional Subsidy  t</vt:lpstr>
      <vt:lpstr>Model THREE B Possible l Proportional Subsidy  t</vt:lpstr>
      <vt:lpstr>Easy Solution in Excel Model 1 No Subsidy</vt:lpstr>
      <vt:lpstr>Easy Solution in Excel Model 2 with t=1</vt:lpstr>
      <vt:lpstr>Easy Solution in Excel Model 3A  </vt:lpstr>
      <vt:lpstr>Easy Solution in Excel Model 3B  </vt:lpstr>
      <vt:lpstr>Slide 17</vt:lpstr>
      <vt:lpstr>Slide 18</vt:lpstr>
      <vt:lpstr>Slide 19</vt:lpstr>
      <vt:lpstr>Analytical Solution</vt:lpstr>
      <vt:lpstr>Slide 21</vt:lpstr>
      <vt:lpstr>III Real Collar Options</vt:lpstr>
      <vt:lpstr>Limits in some PPP Arrangements</vt:lpstr>
      <vt:lpstr>Real Perpetual American Collar</vt:lpstr>
      <vt:lpstr>Slide 25</vt:lpstr>
      <vt:lpstr>Slide 26</vt:lpstr>
      <vt:lpstr>Slide 27</vt:lpstr>
      <vt:lpstr>Lessons for Retractable Subsidies</vt:lpstr>
      <vt:lpstr>CLASS EXERCISE FOUR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the Policy Risk of Subsidy</dc:title>
  <dc:creator>Roger</dc:creator>
  <cp:lastModifiedBy>dp</cp:lastModifiedBy>
  <cp:revision>44</cp:revision>
  <dcterms:created xsi:type="dcterms:W3CDTF">2012-05-01T10:36:14Z</dcterms:created>
  <dcterms:modified xsi:type="dcterms:W3CDTF">2016-03-12T16:02:26Z</dcterms:modified>
</cp:coreProperties>
</file>